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801831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a:t>
            </a:r>
            <a:r>
              <a:rPr lang="en-US" dirty="0" err="1"/>
              <a:t>rocket_id</a:t>
            </a:r>
            <a:r>
              <a:rPr lang="en-US" dirty="0"/>
              <a:t> and </a:t>
            </a:r>
            <a:r>
              <a:rPr lang="en-US" dirty="0" err="1"/>
              <a:t>launchpad_id</a:t>
            </a:r>
            <a:r>
              <a:rPr lang="en-US" dirty="0"/>
              <a:t> from response</a:t>
            </a:r>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88222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98692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sql</a:t>
            </a:r>
            <a:r>
              <a:rPr lang="en-US" dirty="0"/>
              <a:t> select min(Date) as </a:t>
            </a:r>
            <a:r>
              <a:rPr lang="en-US" dirty="0" err="1"/>
              <a:t>first_successful_landing</a:t>
            </a:r>
            <a:r>
              <a:rPr lang="en-US" dirty="0"/>
              <a:t> from SPACEXTABLE where </a:t>
            </a:r>
            <a:r>
              <a:rPr lang="en-US" dirty="0" err="1"/>
              <a:t>Mission_Outcome</a:t>
            </a:r>
            <a:r>
              <a:rPr lang="en-US" dirty="0"/>
              <a:t> = 'Success' and </a:t>
            </a:r>
            <a:r>
              <a:rPr lang="en-US" dirty="0" err="1"/>
              <a:t>Landing_Outcome</a:t>
            </a:r>
            <a:r>
              <a:rPr lang="en-US" dirty="0"/>
              <a:t> = 'Success (ground pad)' and Date is not null;</a:t>
            </a:r>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22722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373986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793043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4505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78945" y="5635534"/>
            <a:ext cx="6764111"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Randall Hidalgo Sánchez</a:t>
            </a:r>
          </a:p>
          <a:p>
            <a:r>
              <a:rPr lang="en-US" dirty="0">
                <a:solidFill>
                  <a:schemeClr val="bg2"/>
                </a:solidFill>
                <a:latin typeface="Abadi" panose="020B0604020104020204" pitchFamily="34" charset="0"/>
                <a:ea typeface="SF Pro" pitchFamily="2" charset="0"/>
                <a:cs typeface="SF Pro" pitchFamily="2" charset="0"/>
              </a:rPr>
              <a:t>2025-07-14</a:t>
            </a:r>
          </a:p>
          <a:p>
            <a:r>
              <a:rPr lang="en-US" dirty="0">
                <a:solidFill>
                  <a:schemeClr val="bg2"/>
                </a:solidFill>
                <a:latin typeface="Abadi" panose="020B0604020104020204" pitchFamily="34" charset="0"/>
                <a:ea typeface="SF Pro" pitchFamily="2" charset="0"/>
                <a:cs typeface="SF Pro" pitchFamily="2" charset="0"/>
              </a:rPr>
              <a:t>https://github.com/randall-hidalgosanchez/IBM-Capstone</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The relation between flight number and payload mass was plotted using a scatterplot and colored with the outcome. This helps to see if the payload has any effect on the outcome.</a:t>
            </a:r>
          </a:p>
          <a:p>
            <a:pPr>
              <a:lnSpc>
                <a:spcPct val="100000"/>
              </a:lnSpc>
              <a:spcBef>
                <a:spcPts val="1400"/>
              </a:spcBef>
            </a:pPr>
            <a:r>
              <a:rPr lang="en-US" sz="2000" dirty="0">
                <a:solidFill>
                  <a:schemeClr val="accent3">
                    <a:lumMod val="25000"/>
                  </a:schemeClr>
                </a:solidFill>
                <a:latin typeface="Abadi" panose="020B0604020104020204" pitchFamily="34" charset="0"/>
              </a:rPr>
              <a:t>Then, flight numbers was plotted against launch site, again colored with launching outcome. This will help know if the site has any effect on the success of the landing.</a:t>
            </a:r>
          </a:p>
          <a:p>
            <a:pPr>
              <a:lnSpc>
                <a:spcPct val="100000"/>
              </a:lnSpc>
              <a:spcBef>
                <a:spcPts val="1400"/>
              </a:spcBef>
            </a:pPr>
            <a:r>
              <a:rPr lang="en-US" sz="2000" dirty="0">
                <a:solidFill>
                  <a:schemeClr val="accent3">
                    <a:lumMod val="25000"/>
                  </a:schemeClr>
                </a:solidFill>
                <a:latin typeface="Abadi" panose="020B0604020104020204" pitchFamily="34" charset="0"/>
              </a:rPr>
              <a:t>Launch site was plotted against payload mass. This helps to know if the mass in conjunction with site affects the outcome.</a:t>
            </a:r>
          </a:p>
          <a:p>
            <a:pPr>
              <a:lnSpc>
                <a:spcPct val="100000"/>
              </a:lnSpc>
              <a:spcBef>
                <a:spcPts val="1400"/>
              </a:spcBef>
            </a:pPr>
            <a:r>
              <a:rPr lang="en-US" sz="2000" dirty="0">
                <a:solidFill>
                  <a:schemeClr val="accent3">
                    <a:lumMod val="25000"/>
                  </a:schemeClr>
                </a:solidFill>
                <a:latin typeface="Abadi" panose="020B0604020104020204" pitchFamily="34" charset="0"/>
              </a:rPr>
              <a:t>Success rate was plotted for each orbit. This allows us to know if it is easier to land on certain orbits.</a:t>
            </a:r>
          </a:p>
          <a:p>
            <a:pPr>
              <a:lnSpc>
                <a:spcPct val="100000"/>
              </a:lnSpc>
              <a:spcBef>
                <a:spcPts val="1400"/>
              </a:spcBef>
            </a:pPr>
            <a:r>
              <a:rPr lang="en-US" sz="2000" dirty="0">
                <a:solidFill>
                  <a:schemeClr val="accent3">
                    <a:lumMod val="25000"/>
                  </a:schemeClr>
                </a:solidFill>
                <a:latin typeface="Abadi" panose="020B0604020104020204" pitchFamily="34" charset="0"/>
              </a:rPr>
              <a:t>Success rate was plotted through time to know how the success has changed along time.</a:t>
            </a:r>
          </a:p>
          <a:p>
            <a:pPr>
              <a:lnSpc>
                <a:spcPct val="100000"/>
              </a:lnSpc>
              <a:spcBef>
                <a:spcPts val="1400"/>
              </a:spcBef>
            </a:pPr>
            <a:r>
              <a:rPr lang="en-US" sz="2000" dirty="0">
                <a:solidFill>
                  <a:schemeClr val="accent3">
                    <a:lumMod val="25000"/>
                  </a:schemeClr>
                </a:solidFill>
                <a:latin typeface="Abadi" panose="020B0604020104020204" pitchFamily="34" charset="0"/>
              </a:rPr>
              <a:t>https://github.com/randall-hidalgosanchez/IBM-Capstone/blob/main/Scripts/05.%20pandas-matplotlib-edadataviz.ipynb</a:t>
            </a:r>
          </a:p>
          <a:p>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A table was first created containing SPACEX info</a:t>
            </a:r>
          </a:p>
          <a:p>
            <a:pPr>
              <a:lnSpc>
                <a:spcPct val="100000"/>
              </a:lnSpc>
              <a:spcBef>
                <a:spcPts val="1400"/>
              </a:spcBef>
            </a:pPr>
            <a:r>
              <a:rPr lang="en-US" sz="2200" dirty="0">
                <a:solidFill>
                  <a:schemeClr val="accent3">
                    <a:lumMod val="25000"/>
                  </a:schemeClr>
                </a:solidFill>
                <a:latin typeface="Abadi" panose="020B0604020104020204" pitchFamily="34" charset="0"/>
              </a:rPr>
              <a:t>A query to obtain the name of each site was included</a:t>
            </a:r>
          </a:p>
          <a:p>
            <a:pPr>
              <a:lnSpc>
                <a:spcPct val="100000"/>
              </a:lnSpc>
              <a:spcBef>
                <a:spcPts val="1400"/>
              </a:spcBef>
            </a:pPr>
            <a:r>
              <a:rPr lang="en-US" sz="2200" dirty="0">
                <a:solidFill>
                  <a:schemeClr val="accent3">
                    <a:lumMod val="25000"/>
                  </a:schemeClr>
                </a:solidFill>
                <a:latin typeface="Abadi" panose="020B0604020104020204" pitchFamily="34" charset="0"/>
              </a:rPr>
              <a:t>Then, a snippet of the data was shown</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was calculated </a:t>
            </a:r>
          </a:p>
          <a:p>
            <a:pPr>
              <a:lnSpc>
                <a:spcPct val="100000"/>
              </a:lnSpc>
              <a:spcBef>
                <a:spcPts val="1400"/>
              </a:spcBef>
            </a:pPr>
            <a:r>
              <a:rPr lang="en-US" sz="2200" dirty="0">
                <a:solidFill>
                  <a:schemeClr val="accent3">
                    <a:lumMod val="25000"/>
                  </a:schemeClr>
                </a:solidFill>
                <a:latin typeface="Abadi" panose="020B0604020104020204" pitchFamily="34" charset="0"/>
              </a:rPr>
              <a:t>Also,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Date of first successful landing was obtained</a:t>
            </a:r>
          </a:p>
          <a:p>
            <a:pPr>
              <a:lnSpc>
                <a:spcPct val="100000"/>
              </a:lnSpc>
              <a:spcBef>
                <a:spcPts val="1400"/>
              </a:spcBef>
            </a:pPr>
            <a:r>
              <a:rPr lang="en-US" sz="2200" dirty="0">
                <a:solidFill>
                  <a:schemeClr val="accent3">
                    <a:lumMod val="25000"/>
                  </a:schemeClr>
                </a:solidFill>
                <a:latin typeface="Abadi" panose="020B0604020104020204" pitchFamily="34" charset="0"/>
              </a:rPr>
              <a:t>Finally, the count of landing outcomes were listed and ranked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https://github.com/randall-hidalgosanchez/IBM-Capstone/blob/main/Scripts/04.%20jupyter-labs-eda-sql-coursera_sqllite.ipynb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of the NASA Johnson Space Center at Houston, Texas was plotted to give context on the location.</a:t>
            </a:r>
          </a:p>
          <a:p>
            <a:pPr>
              <a:lnSpc>
                <a:spcPct val="100000"/>
              </a:lnSpc>
              <a:spcBef>
                <a:spcPts val="1400"/>
              </a:spcBef>
            </a:pPr>
            <a:r>
              <a:rPr lang="en-US" sz="2200" dirty="0">
                <a:solidFill>
                  <a:schemeClr val="accent3">
                    <a:lumMod val="25000"/>
                  </a:schemeClr>
                </a:solidFill>
                <a:latin typeface="Abadi" panose="020B0604020104020204" pitchFamily="34" charset="0"/>
              </a:rPr>
              <a:t>Another map of the launching sites was added. This map also contains the outcome of each launch.</a:t>
            </a:r>
          </a:p>
          <a:p>
            <a:pPr>
              <a:lnSpc>
                <a:spcPct val="100000"/>
              </a:lnSpc>
              <a:spcBef>
                <a:spcPts val="1400"/>
              </a:spcBef>
            </a:pPr>
            <a:r>
              <a:rPr lang="en-US" sz="2200" dirty="0">
                <a:solidFill>
                  <a:schemeClr val="accent3">
                    <a:lumMod val="25000"/>
                  </a:schemeClr>
                </a:solidFill>
                <a:latin typeface="Abadi" panose="020B0604020104020204" pitchFamily="34" charset="0"/>
              </a:rPr>
              <a:t>The distance from those launching sites to certain sites of interest were calculated.</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https://github.com/randall-hidalgosanchez/IBM-Capstone/blob/main/Scripts/06.%20lab_jupyter_launch_site_location_interactive.ipynb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dropdown menu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A pie chart showing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 slider for the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A scatterplot showing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https://github.com/randall-hidalgosanchez/IBM-Capstone/blob/main/Scripts/07.%20spacex-dash-app.py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models were tested to find which one fits better the data. Those models aim to predict successful </a:t>
            </a:r>
            <a:r>
              <a:rPr lang="en-US" sz="2200" dirty="0" err="1">
                <a:solidFill>
                  <a:schemeClr val="accent3">
                    <a:lumMod val="25000"/>
                  </a:schemeClr>
                </a:solidFill>
                <a:latin typeface="Abadi" panose="020B0604020104020204" pitchFamily="34" charset="0"/>
              </a:rPr>
              <a:t>launche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Those models are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logistic</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regression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support</a:t>
            </a:r>
            <a:r>
              <a:rPr lang="es-MX" sz="2200" dirty="0">
                <a:solidFill>
                  <a:schemeClr val="accent3">
                    <a:lumMod val="25000"/>
                  </a:schemeClr>
                </a:solidFill>
                <a:latin typeface="Abadi" panose="020B0604020104020204" pitchFamily="34" charset="0"/>
              </a:rPr>
              <a:t> vector machine, decisión </a:t>
            </a:r>
            <a:r>
              <a:rPr lang="es-MX" sz="2200" dirty="0" err="1">
                <a:solidFill>
                  <a:schemeClr val="accent3">
                    <a:lumMod val="25000"/>
                  </a:schemeClr>
                </a:solidFill>
                <a:latin typeface="Abadi" panose="020B0604020104020204" pitchFamily="34" charset="0"/>
              </a:rPr>
              <a:t>tree</a:t>
            </a:r>
            <a:r>
              <a:rPr lang="es-MX" sz="2200" dirty="0">
                <a:solidFill>
                  <a:schemeClr val="accent3">
                    <a:lumMod val="25000"/>
                  </a:schemeClr>
                </a:solidFill>
                <a:latin typeface="Abadi" panose="020B0604020104020204" pitchFamily="34" charset="0"/>
              </a:rPr>
              <a:t>, and K </a:t>
            </a:r>
            <a:r>
              <a:rPr lang="es-MX" sz="2200" dirty="0" err="1">
                <a:solidFill>
                  <a:schemeClr val="accent3">
                    <a:lumMod val="25000"/>
                  </a:schemeClr>
                </a:solidFill>
                <a:latin typeface="Abadi" panose="020B0604020104020204" pitchFamily="34" charset="0"/>
              </a:rPr>
              <a:t>nearest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neighbors</a:t>
            </a:r>
            <a:endParaRPr lang="es-MX" sz="2200" dirty="0">
              <a:solidFill>
                <a:schemeClr val="accent3">
                  <a:lumMod val="25000"/>
                </a:schemeClr>
              </a:solidFill>
              <a:latin typeface="Abadi" panose="020B0604020104020204" pitchFamily="34" charset="0"/>
            </a:endParaRPr>
          </a:p>
          <a:p>
            <a:pPr>
              <a:lnSpc>
                <a:spcPct val="100000"/>
              </a:lnSpc>
              <a:spcBef>
                <a:spcPts val="1400"/>
              </a:spcBef>
            </a:pPr>
            <a:r>
              <a:rPr lang="es-MX" sz="2200" dirty="0">
                <a:solidFill>
                  <a:schemeClr val="accent3">
                    <a:lumMod val="25000"/>
                  </a:schemeClr>
                </a:solidFill>
                <a:latin typeface="Abadi" panose="020B0604020104020204" pitchFamily="34" charset="0"/>
              </a:rPr>
              <a:t>A confusión </a:t>
            </a:r>
            <a:r>
              <a:rPr lang="es-MX" sz="2200" dirty="0" err="1">
                <a:solidFill>
                  <a:schemeClr val="accent3">
                    <a:lumMod val="25000"/>
                  </a:schemeClr>
                </a:solidFill>
                <a:latin typeface="Abadi" panose="020B0604020104020204" pitchFamily="34" charset="0"/>
              </a:rPr>
              <a:t>matrix</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results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was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plotted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each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model</a:t>
            </a:r>
            <a:endParaRPr lang="es-MX" sz="2200" dirty="0">
              <a:solidFill>
                <a:schemeClr val="accent3">
                  <a:lumMod val="25000"/>
                </a:schemeClr>
              </a:solidFill>
              <a:latin typeface="Abadi" panose="020B0604020104020204" pitchFamily="34" charset="0"/>
            </a:endParaRPr>
          </a:p>
          <a:p>
            <a:pPr>
              <a:lnSpc>
                <a:spcPct val="100000"/>
              </a:lnSpc>
              <a:spcBef>
                <a:spcPts val="1400"/>
              </a:spcBef>
            </a:pPr>
            <a:r>
              <a:rPr lang="es-MX" sz="2200" dirty="0" err="1">
                <a:solidFill>
                  <a:schemeClr val="accent3">
                    <a:lumMod val="25000"/>
                  </a:schemeClr>
                </a:solidFill>
                <a:latin typeface="Abadi" panose="020B0604020104020204" pitchFamily="34" charset="0"/>
              </a:rPr>
              <a:t>All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models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compared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utilizing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their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accuracy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https://github.com/randall-hidalgosanchez/IBM-Capstone/blob/main/Scripts/08.%20SpaceX_Machine%20Learning%20Prediction_Part_5.ipynb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90D00F9A-FBAE-8E2C-4062-70AAFD4D0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5317"/>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7E9FA172-F80D-B92A-1AA1-6B5741C40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347" y="1435317"/>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77190927-645D-B862-9A96-330E3F830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86"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49BD8042-41CF-8A58-2D25-12B52876A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540" y="1425792"/>
            <a:ext cx="5119994" cy="459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D4728385-7AB7-D359-4DB3-5564B0EEE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995" y="1425792"/>
            <a:ext cx="5119994" cy="459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0C3E81D7-268A-916F-5F49-6A0185985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64" y="1433170"/>
            <a:ext cx="5534025"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following </a:t>
            </a:r>
            <a:r>
              <a:rPr lang="en-US" sz="2200" dirty="0" err="1">
                <a:solidFill>
                  <a:schemeClr val="accent3">
                    <a:lumMod val="25000"/>
                  </a:schemeClr>
                </a:solidFill>
              </a:rPr>
              <a:t>quary</a:t>
            </a:r>
            <a:r>
              <a:rPr lang="en-US" sz="2200" dirty="0">
                <a:solidFill>
                  <a:schemeClr val="accent3">
                    <a:lumMod val="25000"/>
                  </a:schemeClr>
                </a:solidFill>
              </a:rPr>
              <a:t> takes the variable </a:t>
            </a:r>
            <a:r>
              <a:rPr lang="en-US" sz="2200" dirty="0" err="1">
                <a:solidFill>
                  <a:schemeClr val="accent3">
                    <a:lumMod val="25000"/>
                  </a:schemeClr>
                </a:solidFill>
              </a:rPr>
              <a:t>Launch</a:t>
            </a:r>
            <a:r>
              <a:rPr lang="en-US" sz="2400" dirty="0" err="1"/>
              <a:t>_Site</a:t>
            </a:r>
            <a:r>
              <a:rPr lang="en-US" sz="2400" dirty="0"/>
              <a:t> from the </a:t>
            </a:r>
            <a:r>
              <a:rPr lang="en-US" sz="2200" dirty="0">
                <a:solidFill>
                  <a:schemeClr val="accent3">
                    <a:lumMod val="25000"/>
                  </a:schemeClr>
                </a:solidFill>
              </a:rPr>
              <a:t>table </a:t>
            </a:r>
            <a:r>
              <a:rPr lang="en-US" sz="2000" dirty="0"/>
              <a:t>SPACEXTABLE and shows the unique values.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 name="Picture 10">
            <a:extLst>
              <a:ext uri="{FF2B5EF4-FFF2-40B4-BE49-F238E27FC236}">
                <a16:creationId xmlns:a16="http://schemas.microsoft.com/office/drawing/2014/main" id="{7F43C09E-0D46-70D1-FF2D-D2DD475A893A}"/>
              </a:ext>
            </a:extLst>
          </p:cNvPr>
          <p:cNvPicPr>
            <a:picLocks noChangeAspect="1"/>
          </p:cNvPicPr>
          <p:nvPr/>
        </p:nvPicPr>
        <p:blipFill>
          <a:blip r:embed="rId4"/>
          <a:stretch>
            <a:fillRect/>
          </a:stretch>
        </p:blipFill>
        <p:spPr>
          <a:xfrm>
            <a:off x="2717569" y="2577909"/>
            <a:ext cx="5850470" cy="37414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code takes the variable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the table SPACEXTABLE and extracts 5 rows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is “CCAFS SLC-40”.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53E58C6-507B-E3AD-E190-C64D9C75B562}"/>
              </a:ext>
            </a:extLst>
          </p:cNvPr>
          <p:cNvPicPr>
            <a:picLocks noChangeAspect="1"/>
          </p:cNvPicPr>
          <p:nvPr/>
        </p:nvPicPr>
        <p:blipFill>
          <a:blip r:embed="rId3"/>
          <a:stretch>
            <a:fillRect/>
          </a:stretch>
        </p:blipFill>
        <p:spPr>
          <a:xfrm>
            <a:off x="2507164" y="2858058"/>
            <a:ext cx="7406320" cy="35691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calculates the sum of PAYLOAD_MASS_KG for all rows from SPACEXTABLE table where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C040C5BD-8605-F9BC-6C28-AE0F0A9D85D0}"/>
              </a:ext>
            </a:extLst>
          </p:cNvPr>
          <p:cNvPicPr>
            <a:picLocks noChangeAspect="1"/>
          </p:cNvPicPr>
          <p:nvPr/>
        </p:nvPicPr>
        <p:blipFill>
          <a:blip r:embed="rId3"/>
          <a:stretch>
            <a:fillRect/>
          </a:stretch>
        </p:blipFill>
        <p:spPr>
          <a:xfrm>
            <a:off x="1676401" y="3335022"/>
            <a:ext cx="8505825" cy="19526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calculates the average of PAYLOAD_MASS_KG for all rows from SPACEXTABLE 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D446B00-6446-7B21-7A42-123EF17EFC01}"/>
              </a:ext>
            </a:extLst>
          </p:cNvPr>
          <p:cNvPicPr>
            <a:picLocks noChangeAspect="1"/>
          </p:cNvPicPr>
          <p:nvPr/>
        </p:nvPicPr>
        <p:blipFill>
          <a:blip r:embed="rId3"/>
          <a:stretch>
            <a:fillRect/>
          </a:stretch>
        </p:blipFill>
        <p:spPr>
          <a:xfrm>
            <a:off x="1557337" y="3573175"/>
            <a:ext cx="9077325" cy="18192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dirty="0"/>
              <a:t>The following query </a:t>
            </a:r>
            <a:r>
              <a:rPr lang="en-US" sz="2400" dirty="0">
                <a:solidFill>
                  <a:schemeClr val="accent3">
                    <a:lumMod val="25000"/>
                  </a:schemeClr>
                </a:solidFill>
                <a:latin typeface="Abadi" panose="020B0604020104020204" pitchFamily="34" charset="0"/>
              </a:rPr>
              <a:t>finds the date of the first successful landing on the SPACEXTABLE </a:t>
            </a:r>
            <a:r>
              <a:rPr lang="en-US" sz="2400" dirty="0" err="1">
                <a:solidFill>
                  <a:schemeClr val="accent3">
                    <a:lumMod val="25000"/>
                  </a:schemeClr>
                </a:solidFill>
                <a:latin typeface="Abadi" panose="020B0604020104020204" pitchFamily="34" charset="0"/>
              </a:rPr>
              <a:t>dataframe</a:t>
            </a:r>
            <a:endParaRPr lang="en-US" sz="2400" dirty="0"/>
          </a:p>
          <a:p>
            <a:endParaRPr lang="en-US" sz="2400" dirty="0"/>
          </a:p>
          <a:p>
            <a:r>
              <a:rPr lang="en-US" sz="2400" dirty="0"/>
              <a:t>%</a:t>
            </a:r>
            <a:r>
              <a:rPr lang="en-US" sz="2400" dirty="0" err="1"/>
              <a:t>sql</a:t>
            </a:r>
            <a:r>
              <a:rPr lang="en-US" sz="2400" dirty="0"/>
              <a:t> select min(Date) as </a:t>
            </a:r>
            <a:r>
              <a:rPr lang="en-US" sz="2400" dirty="0" err="1"/>
              <a:t>first_successful_landing</a:t>
            </a:r>
            <a:r>
              <a:rPr lang="en-US" sz="2400" dirty="0"/>
              <a:t> from SPACEXTABLE where </a:t>
            </a:r>
            <a:r>
              <a:rPr lang="en-US" sz="2400" dirty="0" err="1"/>
              <a:t>Mission_Outcome</a:t>
            </a:r>
            <a:r>
              <a:rPr lang="en-US" sz="2400" dirty="0"/>
              <a:t> = 'Success' and </a:t>
            </a:r>
            <a:r>
              <a:rPr lang="en-US" sz="2400" dirty="0" err="1"/>
              <a:t>Landing_Outcome</a:t>
            </a:r>
            <a:r>
              <a:rPr lang="en-US" sz="2400" dirty="0"/>
              <a:t> = 'Success (ground pad)' and Date is not null;</a:t>
            </a:r>
          </a:p>
          <a:p>
            <a:endParaRPr lang="en-US" sz="2400" dirty="0"/>
          </a:p>
          <a:p>
            <a:r>
              <a:rPr lang="en-US" sz="2400" dirty="0"/>
              <a:t>The first successful landing was on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400" dirty="0"/>
              <a:t>%</a:t>
            </a:r>
            <a:r>
              <a:rPr lang="en-US" sz="2400" dirty="0" err="1"/>
              <a:t>sql</a:t>
            </a:r>
            <a:r>
              <a:rPr lang="en-US" sz="2400" dirty="0"/>
              <a:t> select distinct </a:t>
            </a:r>
            <a:r>
              <a:rPr lang="en-US" sz="2400" dirty="0" err="1"/>
              <a:t>Booster_Version</a:t>
            </a:r>
            <a:r>
              <a:rPr lang="en-US" sz="2400" dirty="0"/>
              <a:t> from SPACEXTABLE where </a:t>
            </a:r>
            <a:r>
              <a:rPr lang="en-US" sz="2400" dirty="0" err="1"/>
              <a:t>Landing_Outcome</a:t>
            </a:r>
            <a:r>
              <a:rPr lang="en-US" sz="2400" dirty="0"/>
              <a:t> = 'Success (drone ship)' and PAYLOAD_MASS__KG_ &gt; 4000 and PAYLOAD_MASS__KG_ &lt;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7B6F981-9E5D-ADC6-67A5-25E782211A75}"/>
              </a:ext>
            </a:extLst>
          </p:cNvPr>
          <p:cNvPicPr>
            <a:picLocks noChangeAspect="1"/>
          </p:cNvPicPr>
          <p:nvPr/>
        </p:nvPicPr>
        <p:blipFill>
          <a:blip r:embed="rId4"/>
          <a:stretch>
            <a:fillRect/>
          </a:stretch>
        </p:blipFill>
        <p:spPr>
          <a:xfrm>
            <a:off x="1352172" y="3207198"/>
            <a:ext cx="2260146" cy="28183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400" dirty="0"/>
              <a:t>%</a:t>
            </a:r>
            <a:r>
              <a:rPr lang="en-US" sz="2400" dirty="0" err="1"/>
              <a:t>sql</a:t>
            </a:r>
            <a:r>
              <a:rPr lang="en-US" sz="2400" dirty="0"/>
              <a:t> select </a:t>
            </a:r>
            <a:r>
              <a:rPr lang="en-US" sz="2400" dirty="0" err="1"/>
              <a:t>Mission_Outcome</a:t>
            </a:r>
            <a:r>
              <a:rPr lang="en-US" sz="2400" dirty="0"/>
              <a:t>, count(</a:t>
            </a:r>
            <a:r>
              <a:rPr lang="en-US" sz="2400" dirty="0" err="1"/>
              <a:t>Mission_Outcome</a:t>
            </a:r>
            <a:r>
              <a:rPr lang="en-US" sz="2400" dirty="0"/>
              <a:t>) as total from SPACEXTABLE group by </a:t>
            </a:r>
            <a:r>
              <a:rPr lang="en-US" sz="2400" dirty="0" err="1"/>
              <a:t>Mission_Outcome</a:t>
            </a:r>
            <a:r>
              <a:rPr lang="en-US" sz="2400" dirty="0"/>
              <a: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DE98DFE-1C71-82DC-486D-592FB359CB17}"/>
              </a:ext>
            </a:extLst>
          </p:cNvPr>
          <p:cNvPicPr>
            <a:picLocks noChangeAspect="1"/>
          </p:cNvPicPr>
          <p:nvPr/>
        </p:nvPicPr>
        <p:blipFill>
          <a:blip r:embed="rId4"/>
          <a:stretch>
            <a:fillRect/>
          </a:stretch>
        </p:blipFill>
        <p:spPr>
          <a:xfrm>
            <a:off x="962705" y="3893683"/>
            <a:ext cx="3038475" cy="18573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7090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obtained through SPACEX API and complemented with information scrapped from Wikipedia’s article on Falcon9 launches. Data was cleaned and standardized as preparation for each of the following steps. Different visualizations were plotted and models tested.</a:t>
            </a:r>
          </a:p>
          <a:p>
            <a:pPr>
              <a:lnSpc>
                <a:spcPct val="100000"/>
              </a:lnSpc>
              <a:spcBef>
                <a:spcPts val="1400"/>
              </a:spcBef>
            </a:pPr>
            <a:r>
              <a:rPr lang="en-US" sz="2200" dirty="0">
                <a:solidFill>
                  <a:schemeClr val="accent3">
                    <a:lumMod val="25000"/>
                  </a:schemeClr>
                </a:solidFill>
                <a:latin typeface="Abadi" panose="020B0604020104020204" pitchFamily="34" charset="0"/>
              </a:rPr>
              <a:t>The model that better fitted the data was a Decision Tree, however, that was a model with the best parameters as other models behaved better when using basic arguments.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99BE388-DD0D-3AEF-B8F6-7188375DB531}"/>
              </a:ext>
            </a:extLst>
          </p:cNvPr>
          <p:cNvPicPr>
            <a:picLocks noChangeAspect="1"/>
          </p:cNvPicPr>
          <p:nvPr/>
        </p:nvPicPr>
        <p:blipFill>
          <a:blip r:embed="rId3"/>
          <a:stretch>
            <a:fillRect/>
          </a:stretch>
        </p:blipFill>
        <p:spPr>
          <a:xfrm>
            <a:off x="1601067" y="1564591"/>
            <a:ext cx="8853487" cy="48626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400" dirty="0"/>
              <a:t>%</a:t>
            </a:r>
            <a:r>
              <a:rPr lang="en-US" sz="2400" dirty="0" err="1"/>
              <a:t>sql</a:t>
            </a:r>
            <a:r>
              <a:rPr lang="en-US" sz="2400" dirty="0"/>
              <a:t> select </a:t>
            </a:r>
            <a:r>
              <a:rPr lang="en-US" sz="2400" dirty="0" err="1"/>
              <a:t>substr</a:t>
            </a:r>
            <a:r>
              <a:rPr lang="en-US" sz="2400" dirty="0"/>
              <a:t>(Date, 6,2) as month, </a:t>
            </a:r>
            <a:r>
              <a:rPr lang="en-US" sz="2400" dirty="0" err="1"/>
              <a:t>Landing_Outcome</a:t>
            </a:r>
            <a:r>
              <a:rPr lang="en-US" sz="2400" dirty="0"/>
              <a:t>, </a:t>
            </a:r>
            <a:r>
              <a:rPr lang="en-US" sz="2400" dirty="0" err="1"/>
              <a:t>Booster_Version</a:t>
            </a:r>
            <a:r>
              <a:rPr lang="en-US" sz="2400" dirty="0"/>
              <a:t>, </a:t>
            </a:r>
            <a:r>
              <a:rPr lang="en-US" sz="2400" dirty="0" err="1"/>
              <a:t>Launch_Site</a:t>
            </a:r>
            <a:r>
              <a:rPr lang="en-US" sz="2400" dirty="0"/>
              <a:t> from SPACEXTABLE where </a:t>
            </a:r>
            <a:r>
              <a:rPr lang="en-US" sz="2400" dirty="0" err="1"/>
              <a:t>substr</a:t>
            </a:r>
            <a:r>
              <a:rPr lang="en-US" sz="2400" dirty="0"/>
              <a:t>(Date,0,5)='2015' and </a:t>
            </a:r>
            <a:r>
              <a:rPr lang="en-US" sz="2400" dirty="0" err="1"/>
              <a:t>Landing_Outcome</a:t>
            </a:r>
            <a:r>
              <a:rPr lang="en-US" sz="2400" dirty="0"/>
              <a:t> = 'Failure (drone ship)' order by month;</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3F5731E-8815-1426-EF0C-60A938370871}"/>
              </a:ext>
            </a:extLst>
          </p:cNvPr>
          <p:cNvPicPr>
            <a:picLocks noChangeAspect="1"/>
          </p:cNvPicPr>
          <p:nvPr/>
        </p:nvPicPr>
        <p:blipFill>
          <a:blip r:embed="rId4"/>
          <a:stretch>
            <a:fillRect/>
          </a:stretch>
        </p:blipFill>
        <p:spPr>
          <a:xfrm>
            <a:off x="1840868" y="3556347"/>
            <a:ext cx="7603872" cy="210026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400" dirty="0"/>
              <a:t>%</a:t>
            </a:r>
            <a:r>
              <a:rPr lang="en-US" sz="2400" dirty="0" err="1"/>
              <a:t>sql</a:t>
            </a:r>
            <a:r>
              <a:rPr lang="en-US" sz="2400" dirty="0"/>
              <a:t> select </a:t>
            </a:r>
            <a:r>
              <a:rPr lang="en-US" sz="2400" dirty="0" err="1"/>
              <a:t>Landing_Outcome</a:t>
            </a:r>
            <a:r>
              <a:rPr lang="en-US" sz="2400" dirty="0"/>
              <a:t>, count(</a:t>
            </a:r>
            <a:r>
              <a:rPr lang="en-US" sz="2400" dirty="0" err="1"/>
              <a:t>Landing_Outcome</a:t>
            </a:r>
            <a:r>
              <a:rPr lang="en-US" sz="2400" dirty="0"/>
              <a:t>) as total from SPACEXTABLE where Date between '2010-06-04' and '2017-03-20' group by </a:t>
            </a:r>
            <a:r>
              <a:rPr lang="en-US" sz="2400" dirty="0" err="1"/>
              <a:t>Landing_Outcome</a:t>
            </a:r>
            <a:r>
              <a:rPr lang="en-US" sz="2400" dirty="0"/>
              <a:t> order by total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AA98E79-96CD-D52C-EB24-D4F08254F758}"/>
              </a:ext>
            </a:extLst>
          </p:cNvPr>
          <p:cNvPicPr>
            <a:picLocks noChangeAspect="1"/>
          </p:cNvPicPr>
          <p:nvPr/>
        </p:nvPicPr>
        <p:blipFill>
          <a:blip r:embed="rId4"/>
          <a:stretch>
            <a:fillRect/>
          </a:stretch>
        </p:blipFill>
        <p:spPr>
          <a:xfrm>
            <a:off x="7628922" y="2691823"/>
            <a:ext cx="2457450" cy="33337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NASA Houston, </a:t>
            </a:r>
            <a:r>
              <a:rPr lang="en-US" dirty="0" err="1">
                <a:solidFill>
                  <a:srgbClr val="0B49CB"/>
                </a:solidFill>
                <a:latin typeface="Abadi"/>
              </a:rPr>
              <a:t>Texax</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CFEF9C45-EC73-7CF2-41EA-B3D5D8A8C1D2}"/>
              </a:ext>
            </a:extLst>
          </p:cNvPr>
          <p:cNvPicPr>
            <a:picLocks noChangeAspect="1"/>
          </p:cNvPicPr>
          <p:nvPr/>
        </p:nvPicPr>
        <p:blipFill>
          <a:blip r:embed="rId3"/>
          <a:stretch>
            <a:fillRect/>
          </a:stretch>
        </p:blipFill>
        <p:spPr>
          <a:xfrm>
            <a:off x="1112129" y="1583107"/>
            <a:ext cx="9967742" cy="47362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Launching sites</a:t>
            </a:r>
          </a:p>
        </p:txBody>
      </p:sp>
      <p:pic>
        <p:nvPicPr>
          <p:cNvPr id="4" name="Picture 3">
            <a:extLst>
              <a:ext uri="{FF2B5EF4-FFF2-40B4-BE49-F238E27FC236}">
                <a16:creationId xmlns:a16="http://schemas.microsoft.com/office/drawing/2014/main" id="{3BA24915-8F16-8C86-7F9C-09DFC71AE6D6}"/>
              </a:ext>
            </a:extLst>
          </p:cNvPr>
          <p:cNvPicPr>
            <a:picLocks noChangeAspect="1"/>
          </p:cNvPicPr>
          <p:nvPr/>
        </p:nvPicPr>
        <p:blipFill>
          <a:blip r:embed="rId3"/>
          <a:stretch>
            <a:fillRect/>
          </a:stretch>
        </p:blipFill>
        <p:spPr>
          <a:xfrm>
            <a:off x="1242672" y="1700350"/>
            <a:ext cx="9327355" cy="46190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s-MX" dirty="0" err="1">
                <a:solidFill>
                  <a:srgbClr val="0B49CB"/>
                </a:solidFill>
                <a:latin typeface="Abadi"/>
              </a:rPr>
              <a:t>Distance</a:t>
            </a:r>
            <a:r>
              <a:rPr lang="en-US" dirty="0">
                <a:solidFill>
                  <a:srgbClr val="0B49CB"/>
                </a:solidFill>
                <a:latin typeface="Abadi"/>
              </a:rPr>
              <a:t> to sites of interest</a:t>
            </a:r>
          </a:p>
        </p:txBody>
      </p:sp>
      <p:pic>
        <p:nvPicPr>
          <p:cNvPr id="7" name="Picture 6">
            <a:extLst>
              <a:ext uri="{FF2B5EF4-FFF2-40B4-BE49-F238E27FC236}">
                <a16:creationId xmlns:a16="http://schemas.microsoft.com/office/drawing/2014/main" id="{7E3C44DB-A91C-9F95-921D-34A1C5BF366B}"/>
              </a:ext>
            </a:extLst>
          </p:cNvPr>
          <p:cNvPicPr>
            <a:picLocks noChangeAspect="1"/>
          </p:cNvPicPr>
          <p:nvPr/>
        </p:nvPicPr>
        <p:blipFill>
          <a:blip r:embed="rId3"/>
          <a:stretch>
            <a:fillRect/>
          </a:stretch>
        </p:blipFill>
        <p:spPr>
          <a:xfrm>
            <a:off x="1740632" y="1450389"/>
            <a:ext cx="8927367" cy="497682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3561"/>
            <a:ext cx="10687962" cy="1603375"/>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In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following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plot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can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percentage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succesfull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launching</a:t>
            </a:r>
            <a:r>
              <a:rPr lang="es-MX" sz="2200" dirty="0">
                <a:solidFill>
                  <a:schemeClr val="accent3">
                    <a:lumMod val="25000"/>
                  </a:schemeClr>
                </a:solidFill>
                <a:latin typeface="Abadi" panose="020B0604020104020204" pitchFamily="34" charset="0"/>
              </a:rPr>
              <a:t> site.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location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with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highest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KSC LC-39A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9178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Picture 3">
            <a:extLst>
              <a:ext uri="{FF2B5EF4-FFF2-40B4-BE49-F238E27FC236}">
                <a16:creationId xmlns:a16="http://schemas.microsoft.com/office/drawing/2014/main" id="{6DBA52D4-863D-CE77-853E-6D7DAA933C9E}"/>
              </a:ext>
            </a:extLst>
          </p:cNvPr>
          <p:cNvPicPr>
            <a:picLocks noChangeAspect="1"/>
          </p:cNvPicPr>
          <p:nvPr/>
        </p:nvPicPr>
        <p:blipFill>
          <a:blip r:embed="rId3"/>
          <a:stretch>
            <a:fillRect/>
          </a:stretch>
        </p:blipFill>
        <p:spPr>
          <a:xfrm>
            <a:off x="1054640" y="2435248"/>
            <a:ext cx="10082719" cy="39919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40713"/>
            <a:ext cx="10551583" cy="1603375"/>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Following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previous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plot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proportion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on</a:t>
            </a:r>
            <a:r>
              <a:rPr lang="es-MX" sz="2200" dirty="0">
                <a:solidFill>
                  <a:schemeClr val="accent3">
                    <a:lumMod val="25000"/>
                  </a:schemeClr>
                </a:solidFill>
                <a:latin typeface="Abadi" panose="020B0604020104020204" pitchFamily="34" charset="0"/>
              </a:rPr>
              <a:t> KSC LC-39A. 76.9 %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on </a:t>
            </a:r>
            <a:r>
              <a:rPr lang="es-MX" dirty="0">
                <a:solidFill>
                  <a:srgbClr val="0948CB"/>
                </a:solidFill>
                <a:latin typeface="Abadi" panose="020B0604020104020204" pitchFamily="34" charset="0"/>
              </a:rPr>
              <a:t>KSC LC-39A</a:t>
            </a:r>
            <a:endParaRPr lang="en-US" dirty="0">
              <a:solidFill>
                <a:srgbClr val="0948CB"/>
              </a:solidFill>
              <a:latin typeface="Abadi"/>
            </a:endParaRPr>
          </a:p>
        </p:txBody>
      </p:sp>
      <p:pic>
        <p:nvPicPr>
          <p:cNvPr id="4" name="Picture 3">
            <a:extLst>
              <a:ext uri="{FF2B5EF4-FFF2-40B4-BE49-F238E27FC236}">
                <a16:creationId xmlns:a16="http://schemas.microsoft.com/office/drawing/2014/main" id="{6518BEB7-3345-6FBB-2730-AD834B2B7C34}"/>
              </a:ext>
            </a:extLst>
          </p:cNvPr>
          <p:cNvPicPr>
            <a:picLocks noChangeAspect="1"/>
          </p:cNvPicPr>
          <p:nvPr/>
        </p:nvPicPr>
        <p:blipFill>
          <a:blip r:embed="rId3"/>
          <a:stretch>
            <a:fillRect/>
          </a:stretch>
        </p:blipFill>
        <p:spPr>
          <a:xfrm>
            <a:off x="1051375" y="2565400"/>
            <a:ext cx="9916886" cy="3753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166503"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000" dirty="0">
                <a:solidFill>
                  <a:schemeClr val="accent3">
                    <a:lumMod val="25000"/>
                  </a:schemeClr>
                </a:solidFill>
                <a:latin typeface="Abadi" panose="020B0604020104020204" pitchFamily="34" charset="0"/>
              </a:rPr>
              <a:t>We will 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72103" cy="2169432"/>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Here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correlation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between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and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using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range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between</a:t>
            </a:r>
            <a:r>
              <a:rPr lang="es-MX" sz="2200" dirty="0">
                <a:solidFill>
                  <a:schemeClr val="accent3">
                    <a:lumMod val="25000"/>
                  </a:schemeClr>
                </a:solidFill>
                <a:latin typeface="Abadi" panose="020B0604020104020204" pitchFamily="34" charset="0"/>
              </a:rPr>
              <a:t> 2500-7500 (Kg).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a:t>
            </a:r>
          </a:p>
        </p:txBody>
      </p:sp>
      <p:pic>
        <p:nvPicPr>
          <p:cNvPr id="4" name="Picture 3">
            <a:extLst>
              <a:ext uri="{FF2B5EF4-FFF2-40B4-BE49-F238E27FC236}">
                <a16:creationId xmlns:a16="http://schemas.microsoft.com/office/drawing/2014/main" id="{E8E528C0-F38E-DDCC-7867-0E91166CAC04}"/>
              </a:ext>
            </a:extLst>
          </p:cNvPr>
          <p:cNvPicPr>
            <a:picLocks noChangeAspect="1"/>
          </p:cNvPicPr>
          <p:nvPr/>
        </p:nvPicPr>
        <p:blipFill>
          <a:blip r:embed="rId3"/>
          <a:stretch>
            <a:fillRect/>
          </a:stretch>
        </p:blipFill>
        <p:spPr>
          <a:xfrm>
            <a:off x="5027958" y="1769678"/>
            <a:ext cx="6962655" cy="35739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plot compares the accuracy of all models. For this comparison the model used is the one with the best parameters. Based on this plot, the decision tree model has the higher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DE1EE94-C674-EE89-A4AE-F5B119BCAA55}"/>
              </a:ext>
            </a:extLst>
          </p:cNvPr>
          <p:cNvPicPr>
            <a:picLocks noChangeAspect="1"/>
          </p:cNvPicPr>
          <p:nvPr/>
        </p:nvPicPr>
        <p:blipFill>
          <a:blip r:embed="rId3"/>
          <a:srcRect t="1910"/>
          <a:stretch>
            <a:fillRect/>
          </a:stretch>
        </p:blipFill>
        <p:spPr>
          <a:xfrm>
            <a:off x="6320558" y="1395970"/>
            <a:ext cx="5493921" cy="50312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82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the model predicted correctly 15 of the 18 samples in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Only 3 samples that did not landed were predicted wrongly (as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CD875500-E79C-0B08-85B3-548608930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SPACEX API and Falcon9 Wikipedia </a:t>
            </a:r>
            <a:r>
              <a:rPr lang="es-MX" sz="2200" dirty="0" err="1">
                <a:solidFill>
                  <a:schemeClr val="accent3">
                    <a:lumMod val="25000"/>
                  </a:schemeClr>
                </a:solidFill>
                <a:latin typeface="Abadi" panose="020B0604020104020204" pitchFamily="34" charset="0"/>
              </a:rPr>
              <a:t>were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useful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for</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predicting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landings</a:t>
            </a:r>
            <a:endParaRPr lang="es-MX" sz="2200" dirty="0">
              <a:solidFill>
                <a:schemeClr val="accent3">
                  <a:lumMod val="25000"/>
                </a:schemeClr>
              </a:solidFill>
              <a:latin typeface="Abadi" panose="020B0604020104020204" pitchFamily="34" charset="0"/>
            </a:endParaRPr>
          </a:p>
          <a:p>
            <a:pPr>
              <a:lnSpc>
                <a:spcPct val="100000"/>
              </a:lnSpc>
              <a:spcBef>
                <a:spcPts val="1400"/>
              </a:spcBef>
            </a:pPr>
            <a:r>
              <a:rPr lang="es-MX" sz="2200" dirty="0" err="1">
                <a:solidFill>
                  <a:schemeClr val="accent3">
                    <a:lumMod val="25000"/>
                  </a:schemeClr>
                </a:solidFill>
                <a:latin typeface="Abadi" panose="020B0604020104020204" pitchFamily="34" charset="0"/>
              </a:rPr>
              <a:t>Plotly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dashboard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appropiate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to</a:t>
            </a:r>
            <a:r>
              <a:rPr lang="es-MX" sz="2200" dirty="0">
                <a:solidFill>
                  <a:schemeClr val="accent3">
                    <a:lumMod val="25000"/>
                  </a:schemeClr>
                </a:solidFill>
                <a:latin typeface="Abadi" panose="020B0604020104020204" pitchFamily="34" charset="0"/>
              </a:rPr>
              <a:t> show data</a:t>
            </a:r>
          </a:p>
          <a:p>
            <a:pPr>
              <a:lnSpc>
                <a:spcPct val="100000"/>
              </a:lnSpc>
              <a:spcBef>
                <a:spcPts val="1400"/>
              </a:spcBef>
            </a:pPr>
            <a:r>
              <a:rPr lang="es-MX" sz="2200" dirty="0" err="1">
                <a:solidFill>
                  <a:schemeClr val="accent3">
                    <a:lumMod val="25000"/>
                  </a:schemeClr>
                </a:solidFill>
                <a:latin typeface="Abadi" panose="020B0604020104020204" pitchFamily="34" charset="0"/>
              </a:rPr>
              <a:t>Decision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Tree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with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adequate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paramenters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proved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DF73F1D6-7C0E-5A86-880A-9F5AFCC6CB37}"/>
              </a:ext>
            </a:extLst>
          </p:cNvPr>
          <p:cNvPicPr>
            <a:picLocks noChangeAspect="1"/>
          </p:cNvPicPr>
          <p:nvPr/>
        </p:nvPicPr>
        <p:blipFill>
          <a:blip r:embed="rId4"/>
          <a:stretch>
            <a:fillRect/>
          </a:stretch>
        </p:blipFill>
        <p:spPr>
          <a:xfrm>
            <a:off x="2071687" y="2333625"/>
            <a:ext cx="8048625" cy="219075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52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000" dirty="0">
                <a:solidFill>
                  <a:schemeClr val="accent3">
                    <a:lumMod val="25000"/>
                  </a:schemeClr>
                </a:solidFill>
                <a:latin typeface="Abadi"/>
              </a:rPr>
              <a:t>Data collection methodology</a:t>
            </a:r>
            <a:r>
              <a:rPr lang="en-US" sz="8800" dirty="0">
                <a:solidFill>
                  <a:schemeClr val="accent3">
                    <a:lumMod val="25000"/>
                  </a:schemeClr>
                </a:solidFill>
                <a:latin typeface="Abadi"/>
              </a:rPr>
              <a:t>:</a:t>
            </a:r>
          </a:p>
          <a:p>
            <a:pPr lvl="1">
              <a:lnSpc>
                <a:spcPct val="120000"/>
              </a:lnSpc>
              <a:spcBef>
                <a:spcPts val="1400"/>
              </a:spcBef>
            </a:pPr>
            <a:r>
              <a:rPr lang="en-US" sz="7200" dirty="0">
                <a:solidFill>
                  <a:schemeClr val="bg2">
                    <a:lumMod val="50000"/>
                  </a:schemeClr>
                </a:solidFill>
                <a:latin typeface="Abadi"/>
              </a:rPr>
              <a:t>Data was obtained from SpaceX API and complemented with Falcon9 launches information scrapped from Wikipedia</a:t>
            </a:r>
          </a:p>
          <a:p>
            <a:pPr>
              <a:lnSpc>
                <a:spcPct val="120000"/>
              </a:lnSpc>
              <a:spcBef>
                <a:spcPts val="1400"/>
              </a:spcBef>
            </a:pPr>
            <a:r>
              <a:rPr lang="en-US" sz="80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200" dirty="0">
                <a:solidFill>
                  <a:schemeClr val="bg2">
                    <a:lumMod val="50000"/>
                  </a:schemeClr>
                </a:solidFill>
                <a:latin typeface="Abadi"/>
              </a:rPr>
              <a:t>Data was processed to obtain a variable “Outcome” with 1 meaning landing was successful and 0 meaning landing was not successful.</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Four models were tested: Logistic regression, SVM, Decision Trees and KNN.</a:t>
            </a:r>
          </a:p>
          <a:p>
            <a:pPr lvl="1">
              <a:lnSpc>
                <a:spcPct val="120000"/>
              </a:lnSpc>
              <a:spcBef>
                <a:spcPts val="1400"/>
              </a:spcBef>
            </a:pPr>
            <a:r>
              <a:rPr lang="en-US" sz="7200" dirty="0">
                <a:solidFill>
                  <a:schemeClr val="bg2">
                    <a:lumMod val="50000"/>
                  </a:schemeClr>
                </a:solidFill>
                <a:latin typeface="Abadi"/>
              </a:rPr>
              <a:t>Cross-validations was implemented to obtain the best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through SpaceX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https://github.com/randall-hidalgosanchez/IBM-Capstone/blob/main/Scripts/01.%20jupyter-labs-spacex-data-collection-api.ipynb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CFEA3147-ABF3-01CC-586B-4798291C63E8}"/>
              </a:ext>
            </a:extLst>
          </p:cNvPr>
          <p:cNvSpPr txBox="1"/>
          <p:nvPr/>
        </p:nvSpPr>
        <p:spPr>
          <a:xfrm>
            <a:off x="6931477" y="1645228"/>
            <a:ext cx="3886200" cy="369332"/>
          </a:xfrm>
          <a:prstGeom prst="rect">
            <a:avLst/>
          </a:prstGeom>
          <a:noFill/>
        </p:spPr>
        <p:txBody>
          <a:bodyPr wrap="square">
            <a:spAutoFit/>
          </a:bodyPr>
          <a:lstStyle/>
          <a:p>
            <a:pPr algn="ctr"/>
            <a:r>
              <a:rPr lang="en-US" dirty="0"/>
              <a:t>Retrieve the latest SpaceX launch data</a:t>
            </a:r>
          </a:p>
        </p:txBody>
      </p:sp>
      <p:sp>
        <p:nvSpPr>
          <p:cNvPr id="11" name="TextBox 10">
            <a:extLst>
              <a:ext uri="{FF2B5EF4-FFF2-40B4-BE49-F238E27FC236}">
                <a16:creationId xmlns:a16="http://schemas.microsoft.com/office/drawing/2014/main" id="{E7760AE1-D73D-8AA7-BC9D-3CC804A4C292}"/>
              </a:ext>
            </a:extLst>
          </p:cNvPr>
          <p:cNvSpPr txBox="1"/>
          <p:nvPr/>
        </p:nvSpPr>
        <p:spPr>
          <a:xfrm>
            <a:off x="6931477" y="2286327"/>
            <a:ext cx="3886200" cy="369332"/>
          </a:xfrm>
          <a:prstGeom prst="rect">
            <a:avLst/>
          </a:prstGeom>
          <a:noFill/>
        </p:spPr>
        <p:txBody>
          <a:bodyPr wrap="square">
            <a:spAutoFit/>
          </a:bodyPr>
          <a:lstStyle/>
          <a:p>
            <a:pPr algn="ctr"/>
            <a:r>
              <a:rPr lang="en-US" dirty="0"/>
              <a:t>Extract </a:t>
            </a:r>
            <a:r>
              <a:rPr lang="en-US" dirty="0" err="1"/>
              <a:t>booster_name</a:t>
            </a:r>
            <a:r>
              <a:rPr lang="en-US" dirty="0"/>
              <a:t> from rocket data</a:t>
            </a:r>
          </a:p>
        </p:txBody>
      </p:sp>
      <p:sp>
        <p:nvSpPr>
          <p:cNvPr id="12" name="TextBox 11">
            <a:extLst>
              <a:ext uri="{FF2B5EF4-FFF2-40B4-BE49-F238E27FC236}">
                <a16:creationId xmlns:a16="http://schemas.microsoft.com/office/drawing/2014/main" id="{E8F79AF6-C5DA-B3CC-C032-F1C0B3C81C26}"/>
              </a:ext>
            </a:extLst>
          </p:cNvPr>
          <p:cNvSpPr txBox="1"/>
          <p:nvPr/>
        </p:nvSpPr>
        <p:spPr>
          <a:xfrm>
            <a:off x="6621235" y="2953847"/>
            <a:ext cx="4506685" cy="369332"/>
          </a:xfrm>
          <a:prstGeom prst="rect">
            <a:avLst/>
          </a:prstGeom>
          <a:noFill/>
        </p:spPr>
        <p:txBody>
          <a:bodyPr wrap="square">
            <a:spAutoFit/>
          </a:bodyPr>
          <a:lstStyle/>
          <a:p>
            <a:pPr algn="ctr"/>
            <a:r>
              <a:rPr lang="en-US" dirty="0"/>
              <a:t>Extract </a:t>
            </a:r>
            <a:r>
              <a:rPr lang="en-US" dirty="0" err="1"/>
              <a:t>launch_site</a:t>
            </a:r>
            <a:r>
              <a:rPr lang="en-US" dirty="0"/>
              <a:t> info from launchpad data</a:t>
            </a:r>
          </a:p>
        </p:txBody>
      </p:sp>
      <p:sp>
        <p:nvSpPr>
          <p:cNvPr id="13" name="TextBox 12">
            <a:extLst>
              <a:ext uri="{FF2B5EF4-FFF2-40B4-BE49-F238E27FC236}">
                <a16:creationId xmlns:a16="http://schemas.microsoft.com/office/drawing/2014/main" id="{D5A9B3D6-F3FB-4EFC-56B0-433FD9517898}"/>
              </a:ext>
            </a:extLst>
          </p:cNvPr>
          <p:cNvSpPr txBox="1"/>
          <p:nvPr/>
        </p:nvSpPr>
        <p:spPr>
          <a:xfrm>
            <a:off x="6931477" y="3672755"/>
            <a:ext cx="3886200" cy="646331"/>
          </a:xfrm>
          <a:prstGeom prst="rect">
            <a:avLst/>
          </a:prstGeom>
          <a:noFill/>
        </p:spPr>
        <p:txBody>
          <a:bodyPr wrap="square">
            <a:spAutoFit/>
          </a:bodyPr>
          <a:lstStyle/>
          <a:p>
            <a:pPr algn="ctr"/>
            <a:r>
              <a:rPr lang="en-US" dirty="0"/>
              <a:t>Extract payload and orbit from payload data</a:t>
            </a:r>
          </a:p>
        </p:txBody>
      </p:sp>
      <p:sp>
        <p:nvSpPr>
          <p:cNvPr id="14" name="TextBox 13">
            <a:extLst>
              <a:ext uri="{FF2B5EF4-FFF2-40B4-BE49-F238E27FC236}">
                <a16:creationId xmlns:a16="http://schemas.microsoft.com/office/drawing/2014/main" id="{C216713F-46E6-29D1-2BD5-E86FDCCFAA7D}"/>
              </a:ext>
            </a:extLst>
          </p:cNvPr>
          <p:cNvSpPr txBox="1"/>
          <p:nvPr/>
        </p:nvSpPr>
        <p:spPr>
          <a:xfrm>
            <a:off x="6931477" y="4531115"/>
            <a:ext cx="3886200" cy="646331"/>
          </a:xfrm>
          <a:prstGeom prst="rect">
            <a:avLst/>
          </a:prstGeom>
          <a:noFill/>
        </p:spPr>
        <p:txBody>
          <a:bodyPr wrap="square">
            <a:spAutoFit/>
          </a:bodyPr>
          <a:lstStyle/>
          <a:p>
            <a:pPr algn="ctr"/>
            <a:r>
              <a:rPr lang="en-US" dirty="0"/>
              <a:t>Extract the outcome of the landing from cores data</a:t>
            </a:r>
          </a:p>
        </p:txBody>
      </p:sp>
      <p:sp>
        <p:nvSpPr>
          <p:cNvPr id="15" name="TextBox 14">
            <a:extLst>
              <a:ext uri="{FF2B5EF4-FFF2-40B4-BE49-F238E27FC236}">
                <a16:creationId xmlns:a16="http://schemas.microsoft.com/office/drawing/2014/main" id="{51AB7F54-FB76-9718-6F5B-743619EFEE4E}"/>
              </a:ext>
            </a:extLst>
          </p:cNvPr>
          <p:cNvSpPr txBox="1"/>
          <p:nvPr/>
        </p:nvSpPr>
        <p:spPr>
          <a:xfrm>
            <a:off x="6931477" y="5511353"/>
            <a:ext cx="3886200" cy="369332"/>
          </a:xfrm>
          <a:prstGeom prst="rect">
            <a:avLst/>
          </a:prstGeom>
          <a:noFill/>
        </p:spPr>
        <p:txBody>
          <a:bodyPr wrap="square">
            <a:spAutoFit/>
          </a:bodyPr>
          <a:lstStyle/>
          <a:p>
            <a:pPr algn="ctr"/>
            <a:r>
              <a:rPr lang="en-US" dirty="0"/>
              <a:t>Filter to use only Falcon9 data</a:t>
            </a:r>
          </a:p>
        </p:txBody>
      </p:sp>
      <p:sp>
        <p:nvSpPr>
          <p:cNvPr id="17" name="Arrow: Down 16">
            <a:extLst>
              <a:ext uri="{FF2B5EF4-FFF2-40B4-BE49-F238E27FC236}">
                <a16:creationId xmlns:a16="http://schemas.microsoft.com/office/drawing/2014/main" id="{486CF71A-F7FC-E0A4-5D1B-2B1A16928043}"/>
              </a:ext>
            </a:extLst>
          </p:cNvPr>
          <p:cNvSpPr/>
          <p:nvPr/>
        </p:nvSpPr>
        <p:spPr>
          <a:xfrm>
            <a:off x="8662306" y="2014560"/>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BB838E46-D9A1-804C-9C69-9EAC7F302E56}"/>
              </a:ext>
            </a:extLst>
          </p:cNvPr>
          <p:cNvSpPr/>
          <p:nvPr/>
        </p:nvSpPr>
        <p:spPr>
          <a:xfrm>
            <a:off x="8662306" y="2668869"/>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BF9AB09B-98AF-DF1D-2909-9B30AE2874D1}"/>
              </a:ext>
            </a:extLst>
          </p:cNvPr>
          <p:cNvSpPr/>
          <p:nvPr/>
        </p:nvSpPr>
        <p:spPr>
          <a:xfrm>
            <a:off x="8662306" y="3385097"/>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62C172E1-AEBE-1A45-EA65-D706CF7B36EF}"/>
              </a:ext>
            </a:extLst>
          </p:cNvPr>
          <p:cNvSpPr/>
          <p:nvPr/>
        </p:nvSpPr>
        <p:spPr>
          <a:xfrm>
            <a:off x="8662306" y="4332469"/>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968DC5E2-87CB-83F1-6829-F840D8091567}"/>
              </a:ext>
            </a:extLst>
          </p:cNvPr>
          <p:cNvSpPr/>
          <p:nvPr/>
        </p:nvSpPr>
        <p:spPr>
          <a:xfrm>
            <a:off x="8662306" y="5172748"/>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Get </a:t>
            </a:r>
            <a:r>
              <a:rPr lang="en-US" sz="2200" dirty="0">
                <a:solidFill>
                  <a:schemeClr val="accent3">
                    <a:lumMod val="25000"/>
                  </a:schemeClr>
                </a:solidFill>
                <a:latin typeface="Abadi" panose="020B0604020104020204" pitchFamily="34" charset="0"/>
              </a:rPr>
              <a:t>Falcon9 launch records from a HTML table in Wikipedia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ABDE60CF-B5AA-3A83-BE69-7EBABB0D2188}"/>
              </a:ext>
            </a:extLst>
          </p:cNvPr>
          <p:cNvSpPr txBox="1"/>
          <p:nvPr/>
        </p:nvSpPr>
        <p:spPr>
          <a:xfrm>
            <a:off x="6406242" y="2479359"/>
            <a:ext cx="3886200" cy="369332"/>
          </a:xfrm>
          <a:prstGeom prst="rect">
            <a:avLst/>
          </a:prstGeom>
          <a:noFill/>
        </p:spPr>
        <p:txBody>
          <a:bodyPr wrap="square">
            <a:spAutoFit/>
          </a:bodyPr>
          <a:lstStyle/>
          <a:p>
            <a:pPr algn="ctr"/>
            <a:r>
              <a:rPr lang="en-US" dirty="0"/>
              <a:t>Wikipedia Falcon9 launch records</a:t>
            </a:r>
          </a:p>
        </p:txBody>
      </p:sp>
      <p:sp>
        <p:nvSpPr>
          <p:cNvPr id="7" name="TextBox 6">
            <a:extLst>
              <a:ext uri="{FF2B5EF4-FFF2-40B4-BE49-F238E27FC236}">
                <a16:creationId xmlns:a16="http://schemas.microsoft.com/office/drawing/2014/main" id="{BC328F8D-3F92-9C71-FBA7-0A39793C5F9F}"/>
              </a:ext>
            </a:extLst>
          </p:cNvPr>
          <p:cNvSpPr txBox="1"/>
          <p:nvPr/>
        </p:nvSpPr>
        <p:spPr>
          <a:xfrm>
            <a:off x="6406242" y="3120458"/>
            <a:ext cx="3886200" cy="369332"/>
          </a:xfrm>
          <a:prstGeom prst="rect">
            <a:avLst/>
          </a:prstGeom>
          <a:noFill/>
        </p:spPr>
        <p:txBody>
          <a:bodyPr wrap="square">
            <a:spAutoFit/>
          </a:bodyPr>
          <a:lstStyle/>
          <a:p>
            <a:pPr algn="ctr"/>
            <a:r>
              <a:rPr lang="en-US" dirty="0"/>
              <a:t>Extract info from HTML table </a:t>
            </a:r>
          </a:p>
        </p:txBody>
      </p:sp>
      <p:sp>
        <p:nvSpPr>
          <p:cNvPr id="8" name="TextBox 7">
            <a:extLst>
              <a:ext uri="{FF2B5EF4-FFF2-40B4-BE49-F238E27FC236}">
                <a16:creationId xmlns:a16="http://schemas.microsoft.com/office/drawing/2014/main" id="{9BD75E98-9173-F514-456F-0CAC655BAECE}"/>
              </a:ext>
            </a:extLst>
          </p:cNvPr>
          <p:cNvSpPr txBox="1"/>
          <p:nvPr/>
        </p:nvSpPr>
        <p:spPr>
          <a:xfrm>
            <a:off x="6096000" y="3787978"/>
            <a:ext cx="4506685" cy="369332"/>
          </a:xfrm>
          <a:prstGeom prst="rect">
            <a:avLst/>
          </a:prstGeom>
          <a:noFill/>
        </p:spPr>
        <p:txBody>
          <a:bodyPr wrap="square">
            <a:spAutoFit/>
          </a:bodyPr>
          <a:lstStyle/>
          <a:p>
            <a:pPr algn="ctr"/>
            <a:r>
              <a:rPr lang="en-US" dirty="0"/>
              <a:t>Create a </a:t>
            </a:r>
            <a:r>
              <a:rPr lang="en-US" dirty="0" err="1"/>
              <a:t>dataframe</a:t>
            </a:r>
            <a:r>
              <a:rPr lang="en-US" dirty="0"/>
              <a:t> with the table info</a:t>
            </a:r>
          </a:p>
        </p:txBody>
      </p:sp>
      <p:sp>
        <p:nvSpPr>
          <p:cNvPr id="14" name="Arrow: Down 13">
            <a:extLst>
              <a:ext uri="{FF2B5EF4-FFF2-40B4-BE49-F238E27FC236}">
                <a16:creationId xmlns:a16="http://schemas.microsoft.com/office/drawing/2014/main" id="{1D31B104-0A59-1428-25A0-7F37ED9AEA21}"/>
              </a:ext>
            </a:extLst>
          </p:cNvPr>
          <p:cNvSpPr/>
          <p:nvPr/>
        </p:nvSpPr>
        <p:spPr>
          <a:xfrm>
            <a:off x="8137071" y="2848691"/>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17298C98-4F81-3F16-EC95-7AB38424101F}"/>
              </a:ext>
            </a:extLst>
          </p:cNvPr>
          <p:cNvSpPr/>
          <p:nvPr/>
        </p:nvSpPr>
        <p:spPr>
          <a:xfrm>
            <a:off x="8137071" y="3503000"/>
            <a:ext cx="424543" cy="2717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was first checked for null values</a:t>
            </a:r>
          </a:p>
          <a:p>
            <a:r>
              <a:rPr lang="en-US" sz="2200" dirty="0">
                <a:solidFill>
                  <a:schemeClr val="accent3">
                    <a:lumMod val="25000"/>
                  </a:schemeClr>
                </a:solidFill>
                <a:latin typeface="Abadi" panose="020B0604020104020204" pitchFamily="34" charset="0"/>
              </a:rPr>
              <a:t>Then, variables were checked to be the required type (numeric, categorical)</a:t>
            </a:r>
          </a:p>
          <a:p>
            <a:r>
              <a:rPr lang="en-US" sz="2200" dirty="0">
                <a:solidFill>
                  <a:schemeClr val="accent3">
                    <a:lumMod val="25000"/>
                  </a:schemeClr>
                </a:solidFill>
                <a:latin typeface="Abadi" panose="020B0604020104020204" pitchFamily="34" charset="0"/>
              </a:rPr>
              <a:t>Number of launches on each site were calculated</a:t>
            </a:r>
          </a:p>
          <a:p>
            <a:r>
              <a:rPr lang="en-US" sz="2200" dirty="0">
                <a:solidFill>
                  <a:schemeClr val="accent3">
                    <a:lumMod val="25000"/>
                  </a:schemeClr>
                </a:solidFill>
                <a:latin typeface="Abadi" panose="020B0604020104020204" pitchFamily="34" charset="0"/>
              </a:rPr>
              <a:t>Then, the number and occurrence of each orbit were also obtained</a:t>
            </a:r>
          </a:p>
          <a:p>
            <a:r>
              <a:rPr lang="en-US" sz="2200" dirty="0">
                <a:solidFill>
                  <a:schemeClr val="accent3">
                    <a:lumMod val="25000"/>
                  </a:schemeClr>
                </a:solidFill>
                <a:latin typeface="Abadi" panose="020B0604020104020204" pitchFamily="34" charset="0"/>
              </a:rPr>
              <a:t>Lastly, a new variable was created with the landing outcome labeled</a:t>
            </a:r>
          </a:p>
          <a:p>
            <a:r>
              <a:rPr lang="en-US" sz="2200" dirty="0">
                <a:solidFill>
                  <a:schemeClr val="accent3">
                    <a:lumMod val="25000"/>
                  </a:schemeClr>
                </a:solidFill>
                <a:latin typeface="Abadi" panose="020B0604020104020204" pitchFamily="34" charset="0"/>
              </a:rPr>
              <a:t>https://github.com/randall-hidalgosanchez/IBM-Capstone/blob/main/Scripts/03.%20labs-jupyter-spacex-Data%20wrangling.ipynb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396</TotalTime>
  <Words>1806</Words>
  <Application>Microsoft Office PowerPoint</Application>
  <PresentationFormat>Widescreen</PresentationFormat>
  <Paragraphs>216</Paragraphs>
  <Slides>46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Randall Hidalgo Sánchez</cp:lastModifiedBy>
  <cp:revision>212</cp:revision>
  <dcterms:created xsi:type="dcterms:W3CDTF">2021-04-29T18:58:34Z</dcterms:created>
  <dcterms:modified xsi:type="dcterms:W3CDTF">2025-07-15T20:39:05Z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